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59" r:id="rId6"/>
    <p:sldId id="268" r:id="rId7"/>
    <p:sldId id="260" r:id="rId8"/>
    <p:sldId id="263" r:id="rId9"/>
    <p:sldId id="261" r:id="rId10"/>
    <p:sldId id="269" r:id="rId11"/>
    <p:sldId id="262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24245-3B63-4EB6-9868-F0E7654ACB96}" v="5" dt="2019-01-30T09:52:59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id Siqveland" userId="ed20f149-0980-4fe8-8bcd-2ad833f730bb" providerId="ADAL" clId="{C8724245-3B63-4EB6-9868-F0E7654ACB96}"/>
    <pc:docChg chg="custSel addSld modSld">
      <pc:chgData name="Turid Siqveland" userId="ed20f149-0980-4fe8-8bcd-2ad833f730bb" providerId="ADAL" clId="{C8724245-3B63-4EB6-9868-F0E7654ACB96}" dt="2019-01-30T09:54:30.987" v="591" actId="20577"/>
      <pc:docMkLst>
        <pc:docMk/>
      </pc:docMkLst>
      <pc:sldChg chg="addSp delSp modSp add">
        <pc:chgData name="Turid Siqveland" userId="ed20f149-0980-4fe8-8bcd-2ad833f730bb" providerId="ADAL" clId="{C8724245-3B63-4EB6-9868-F0E7654ACB96}" dt="2019-01-30T09:51:42.049" v="156" actId="1076"/>
        <pc:sldMkLst>
          <pc:docMk/>
          <pc:sldMk cId="1370700710" sldId="267"/>
        </pc:sldMkLst>
        <pc:spChg chg="mod">
          <ac:chgData name="Turid Siqveland" userId="ed20f149-0980-4fe8-8bcd-2ad833f730bb" providerId="ADAL" clId="{C8724245-3B63-4EB6-9868-F0E7654ACB96}" dt="2019-01-30T09:50:19.267" v="11" actId="20577"/>
          <ac:spMkLst>
            <pc:docMk/>
            <pc:sldMk cId="1370700710" sldId="267"/>
            <ac:spMk id="2" creationId="{CBEAEAD7-AE6B-4C3C-88C3-BBC293464F6A}"/>
          </ac:spMkLst>
        </pc:spChg>
        <pc:spChg chg="del">
          <ac:chgData name="Turid Siqveland" userId="ed20f149-0980-4fe8-8bcd-2ad833f730bb" providerId="ADAL" clId="{C8724245-3B63-4EB6-9868-F0E7654ACB96}" dt="2019-01-30T09:50:24.098" v="12"/>
          <ac:spMkLst>
            <pc:docMk/>
            <pc:sldMk cId="1370700710" sldId="267"/>
            <ac:spMk id="3" creationId="{E7A8D276-4719-46F8-8FA4-283E4E35AB0F}"/>
          </ac:spMkLst>
        </pc:spChg>
        <pc:spChg chg="add mod">
          <ac:chgData name="Turid Siqveland" userId="ed20f149-0980-4fe8-8bcd-2ad833f730bb" providerId="ADAL" clId="{C8724245-3B63-4EB6-9868-F0E7654ACB96}" dt="2019-01-30T09:51:42.049" v="156" actId="1076"/>
          <ac:spMkLst>
            <pc:docMk/>
            <pc:sldMk cId="1370700710" sldId="267"/>
            <ac:spMk id="4" creationId="{5400650E-77DB-4B74-8196-33673C975D0A}"/>
          </ac:spMkLst>
        </pc:spChg>
        <pc:spChg chg="add del mod">
          <ac:chgData name="Turid Siqveland" userId="ed20f149-0980-4fe8-8bcd-2ad833f730bb" providerId="ADAL" clId="{C8724245-3B63-4EB6-9868-F0E7654ACB96}" dt="2019-01-30T09:50:43.980" v="13" actId="931"/>
          <ac:spMkLst>
            <pc:docMk/>
            <pc:sldMk cId="1370700710" sldId="267"/>
            <ac:spMk id="5" creationId="{EA6C050B-80A4-4284-BBD2-A90ED3028744}"/>
          </ac:spMkLst>
        </pc:spChg>
        <pc:picChg chg="add mod">
          <ac:chgData name="Turid Siqveland" userId="ed20f149-0980-4fe8-8bcd-2ad833f730bb" providerId="ADAL" clId="{C8724245-3B63-4EB6-9868-F0E7654ACB96}" dt="2019-01-30T09:51:36.957" v="154" actId="14100"/>
          <ac:picMkLst>
            <pc:docMk/>
            <pc:sldMk cId="1370700710" sldId="267"/>
            <ac:picMk id="7" creationId="{8768C733-53EF-4D50-AC5D-5B071FB0618B}"/>
          </ac:picMkLst>
        </pc:picChg>
      </pc:sldChg>
      <pc:sldChg chg="modSp add">
        <pc:chgData name="Turid Siqveland" userId="ed20f149-0980-4fe8-8bcd-2ad833f730bb" providerId="ADAL" clId="{C8724245-3B63-4EB6-9868-F0E7654ACB96}" dt="2019-01-30T09:52:31.900" v="239" actId="313"/>
        <pc:sldMkLst>
          <pc:docMk/>
          <pc:sldMk cId="1451430279" sldId="268"/>
        </pc:sldMkLst>
        <pc:spChg chg="mod">
          <ac:chgData name="Turid Siqveland" userId="ed20f149-0980-4fe8-8bcd-2ad833f730bb" providerId="ADAL" clId="{C8724245-3B63-4EB6-9868-F0E7654ACB96}" dt="2019-01-30T09:52:31.900" v="239" actId="313"/>
          <ac:spMkLst>
            <pc:docMk/>
            <pc:sldMk cId="1451430279" sldId="268"/>
            <ac:spMk id="4" creationId="{5400650E-77DB-4B74-8196-33673C975D0A}"/>
          </ac:spMkLst>
        </pc:spChg>
      </pc:sldChg>
      <pc:sldChg chg="modSp add">
        <pc:chgData name="Turid Siqveland" userId="ed20f149-0980-4fe8-8bcd-2ad833f730bb" providerId="ADAL" clId="{C8724245-3B63-4EB6-9868-F0E7654ACB96}" dt="2019-01-30T09:54:30.987" v="591" actId="20577"/>
        <pc:sldMkLst>
          <pc:docMk/>
          <pc:sldMk cId="1566810451" sldId="269"/>
        </pc:sldMkLst>
        <pc:spChg chg="mod">
          <ac:chgData name="Turid Siqveland" userId="ed20f149-0980-4fe8-8bcd-2ad833f730bb" providerId="ADAL" clId="{C8724245-3B63-4EB6-9868-F0E7654ACB96}" dt="2019-01-30T09:54:30.987" v="591" actId="20577"/>
          <ac:spMkLst>
            <pc:docMk/>
            <pc:sldMk cId="1566810451" sldId="269"/>
            <ac:spMk id="4" creationId="{5400650E-77DB-4B74-8196-33673C975D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63A44-19C3-4542-AF23-A190AD4B1CF6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n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97F94-F279-4407-83D0-C07277ACDD8A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180784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n-NO" dirty="0" err="1"/>
              <a:t>Saithe</a:t>
            </a:r>
            <a:r>
              <a:rPr lang="nn-NO" dirty="0"/>
              <a:t> = Sei</a:t>
            </a:r>
          </a:p>
          <a:p>
            <a:r>
              <a:rPr lang="nn-NO" dirty="0" err="1"/>
              <a:t>Haddok</a:t>
            </a:r>
            <a:r>
              <a:rPr lang="nn-NO" dirty="0"/>
              <a:t> = Hyse, kolje</a:t>
            </a:r>
          </a:p>
          <a:p>
            <a:r>
              <a:rPr lang="nn-NO" dirty="0"/>
              <a:t>Herring = Sild</a:t>
            </a:r>
          </a:p>
          <a:p>
            <a:r>
              <a:rPr lang="nn-NO" dirty="0" err="1"/>
              <a:t>Cod</a:t>
            </a:r>
            <a:r>
              <a:rPr lang="nn-NO" dirty="0"/>
              <a:t> = Torsk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97F94-F279-4407-83D0-C07277ACDD8A}" type="slidenum">
              <a:rPr lang="nn-NO" smtClean="0"/>
              <a:t>13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83093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062F33-B1A2-4A3A-B41E-C6CA9838F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9CF6B4D1-E71D-409D-BA8D-8FD53B384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nn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7500F26-40DB-4C96-A7F8-B4F1F72B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D66EEA5-D931-457D-A1B7-6FD25C1E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9CF1CF8-9A7F-4BC4-BF71-A00EFD85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424874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71D282-E294-46A0-A40D-ADC4E175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A4D80CF7-B435-409C-85D6-71C26D6EB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DDDFDCE-8CEA-42F9-BAB5-0E1709EF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85C41D2-559C-4263-BD60-245B3134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6123978-AFA0-4D28-955B-65EAD936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513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705FC557-3629-42B2-8E3B-2154907CE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386033E-D9C6-444B-A662-987F0D114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AB32DEB-D3E3-43E7-B11C-27CB1E8C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D9580A8-0EF0-4C35-9351-0FA92124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2129891-A35B-4FD9-8910-92DA1DBB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93598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0CF2F5E-7D90-4B39-BAD9-4C8F875C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0868228-2B3D-4D7B-B1E0-A8B12E6C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4251892-8D3D-44E8-9C45-5DDAE394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19C45F6-3813-4480-9394-3C10CE13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1A88A6C-3925-4E86-97C1-846E4332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52923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935169C-64E7-4133-B765-3FBA3F87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3A4C8DA-E55D-4DC9-8A8C-EE6C99FE3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F4BCADB-4C45-4ED0-AE51-EF538BFE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942B79B-1D47-4323-8E5B-E5B657C5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FF230B4-ABDC-4933-AE86-2774BCF0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99803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19ED7A4-A3BE-4AF5-A486-96C8BB8E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4F1ECC6-9034-4FD7-83DA-302A1956B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6B59812-4728-4B93-9480-FCB89938D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9916763-CFFF-4B8B-935F-FE82194B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8D467DE6-E9F6-4304-8C88-D1046927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B6F8F30-E9D3-49D0-B3AB-579CCDA8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75932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2FD163-D350-471E-BA37-084F7B67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DBBFB7C-9D4D-45A2-9820-ED59711AC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EED58CE-50BC-4A69-A468-12C0AC546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4AD1BC2-F899-4616-8F0E-4C3477C48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050DE995-2AA6-4A85-B29C-66EF45A80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8C507F74-A7F5-4DFE-8906-5BC908CA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7A998243-7B56-46D9-AB7E-517ACA79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FBDAF4AD-EBBD-4186-ADD4-5B382EFF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8739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15697D0-8ACE-4578-946B-EB02E3D0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70061D9-C5C7-49A1-A742-E4B38897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0E91467-815B-4D16-A5F0-C075F95A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95B7199-03DF-433F-BBCC-C37D06AF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159610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C2314050-B3F8-4990-8430-6BB8FAA5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742A282-EA5C-4B84-A2E9-33CB581AD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D2C3A14-8A43-4F11-BDAA-215B6EE4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52325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3A2C09-EA64-4359-82EF-A6F6E785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3DCD46B-2362-49A6-BBDA-04CE7190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F307C80-2CF2-4A5F-9DA6-C05E1E891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2E146D9-BB17-49AA-BD22-335D8467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8CF4500-54BB-4704-806D-E13DCA6B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B1A63BB-BBF6-4779-89A5-7401EAE1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86536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7241678-8BC4-411C-B630-0A7E5E7A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CCD20B3-208B-472F-A993-52DE7520C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n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0C1A833-3E60-4F8C-B534-1F2924EBE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B34DC9C-CD3B-49CB-8878-46382F82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97A7D8D-8758-4527-B6F5-688F5AE3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C5A1D70-056C-4859-92A2-8EB42E0B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194991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C3718AD-0B7B-4589-A162-0EB3013D3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4327094-E24A-4DBC-8044-F790C8E2D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55175E0-007D-450E-BDF4-68A45400A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E575B-47F8-447A-B616-62CD6A33D0E8}" type="datetimeFigureOut">
              <a:rPr lang="nn-NO" smtClean="0"/>
              <a:t>30.01.2019</a:t>
            </a:fld>
            <a:endParaRPr lang="nn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2F43733-28B5-461A-BBF3-BF0F0B55A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n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D85854C-181F-420C-9D4A-43BC54595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334B2-DF06-48DD-839A-EE07E8BDDB5F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00015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ografi-vgs.cappelendamm.no/flash/popup_vis.html?tid=9600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288FBE-FC0C-427E-BE33-7A07512BC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n-NO" dirty="0"/>
              <a:t>Energiressursar i Noreg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58612DE-5500-4384-BC3A-EC850FE9BC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n-NO" dirty="0"/>
              <a:t>Side 144 - 154</a:t>
            </a:r>
          </a:p>
        </p:txBody>
      </p:sp>
    </p:spTree>
    <p:extLst>
      <p:ext uri="{BB962C8B-B14F-4D97-AF65-F5344CB8AC3E}">
        <p14:creationId xmlns:p14="http://schemas.microsoft.com/office/powerpoint/2010/main" val="232874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BEAEAD7-AE6B-4C3C-88C3-BBC29346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OPP OG STÅ: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400650E-77DB-4B74-8196-33673C975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8685"/>
            <a:ext cx="3931763" cy="4351338"/>
          </a:xfrm>
        </p:spPr>
        <p:txBody>
          <a:bodyPr/>
          <a:lstStyle/>
          <a:p>
            <a:r>
              <a:rPr lang="nn-NO" dirty="0"/>
              <a:t>Nr 2 fortel kva tre «lag» av bergartar som må til for at me skal få danna petroleum.</a:t>
            </a:r>
          </a:p>
          <a:p>
            <a:r>
              <a:rPr lang="nn-NO" dirty="0"/>
              <a:t>Nr 1 fortel kva oljefellene gjer.</a:t>
            </a:r>
          </a:p>
          <a:p>
            <a:r>
              <a:rPr lang="nn-NO" dirty="0"/>
              <a:t>Nr 3 (2) fortel kvifor me ikkje finn petroleum på land i Noreg.</a:t>
            </a:r>
          </a:p>
          <a:p>
            <a:endParaRPr lang="nn-NO" dirty="0"/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8768C733-53EF-4D50-AC5D-5B071FB06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406059"/>
            <a:ext cx="5036268" cy="5044892"/>
          </a:xfrm>
        </p:spPr>
      </p:pic>
    </p:spTree>
    <p:extLst>
      <p:ext uri="{BB962C8B-B14F-4D97-AF65-F5344CB8AC3E}">
        <p14:creationId xmlns:p14="http://schemas.microsoft.com/office/powerpoint/2010/main" val="1566810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84CA75-4B29-42D6-9598-EF35A767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Petrokjemisk industri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BF95932-91F8-4CE0-B4A7-242B5B01A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/>
              <a:t>Bruker petroleum til å lage ulike produkt:</a:t>
            </a:r>
          </a:p>
          <a:p>
            <a:pPr lvl="1"/>
            <a:r>
              <a:rPr lang="nn-NO" dirty="0"/>
              <a:t>Mest: Petroleum brukt som ein energiressurs (Gasskraftverk, bensin)</a:t>
            </a:r>
          </a:p>
          <a:p>
            <a:pPr lvl="1"/>
            <a:r>
              <a:rPr lang="nn-NO" dirty="0"/>
              <a:t>Mindre grad: Petroleum brukt som ein materialressurs. (Plast)</a:t>
            </a:r>
          </a:p>
          <a:p>
            <a:pPr lvl="1"/>
            <a:endParaRPr lang="nn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B6A71ED-9D9E-448B-B9B3-8D08FBAD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95" y="3524250"/>
            <a:ext cx="8096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59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ED76C14-480E-47F8-A21C-FF3607DD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Utfordringar knytt til petroleum: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C02096-86F5-44DD-911B-0A904C01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7686" cy="4351338"/>
          </a:xfrm>
        </p:spPr>
        <p:txBody>
          <a:bodyPr>
            <a:normAutofit fontScale="92500" lnSpcReduction="20000"/>
          </a:bodyPr>
          <a:lstStyle/>
          <a:p>
            <a:r>
              <a:rPr lang="nn-NO" dirty="0"/>
              <a:t>I leitefasen: </a:t>
            </a:r>
          </a:p>
          <a:p>
            <a:pPr lvl="1"/>
            <a:r>
              <a:rPr lang="nn-NO" dirty="0"/>
              <a:t>Seismikk</a:t>
            </a:r>
          </a:p>
          <a:p>
            <a:r>
              <a:rPr lang="nn-NO" dirty="0"/>
              <a:t>I produksjonen og transporten:</a:t>
            </a:r>
          </a:p>
          <a:p>
            <a:pPr lvl="1"/>
            <a:r>
              <a:rPr lang="nn-NO" dirty="0"/>
              <a:t>Fare for oljesøl og anna forureining</a:t>
            </a:r>
          </a:p>
          <a:p>
            <a:pPr lvl="1"/>
            <a:r>
              <a:rPr lang="nn-NO" dirty="0"/>
              <a:t>Utslepp av CO</a:t>
            </a:r>
            <a:r>
              <a:rPr lang="nn-NO" baseline="-25000" dirty="0"/>
              <a:t>2       </a:t>
            </a:r>
            <a:endParaRPr lang="nn-NO" dirty="0"/>
          </a:p>
          <a:p>
            <a:r>
              <a:rPr lang="nn-NO" dirty="0"/>
              <a:t>Når ein bruker produkta:</a:t>
            </a:r>
          </a:p>
          <a:p>
            <a:pPr lvl="1"/>
            <a:r>
              <a:rPr lang="nn-NO" dirty="0"/>
              <a:t>Brensel: Utslepp av ulike typar gass, spesielt CO</a:t>
            </a:r>
            <a:r>
              <a:rPr lang="nn-NO" baseline="-25000" dirty="0"/>
              <a:t>2</a:t>
            </a:r>
            <a:endParaRPr lang="nn-NO" dirty="0"/>
          </a:p>
          <a:p>
            <a:pPr lvl="1"/>
            <a:r>
              <a:rPr lang="nn-NO" dirty="0"/>
              <a:t>Plast: Forsøpling</a:t>
            </a:r>
          </a:p>
          <a:p>
            <a:r>
              <a:rPr lang="nn-NO" dirty="0"/>
              <a:t>Kva kan ein gjera:</a:t>
            </a:r>
          </a:p>
          <a:p>
            <a:pPr lvl="1"/>
            <a:r>
              <a:rPr lang="nn-NO" dirty="0"/>
              <a:t>Elektrifisering av plattformer</a:t>
            </a:r>
          </a:p>
          <a:p>
            <a:pPr lvl="1"/>
            <a:r>
              <a:rPr lang="nn-NO" dirty="0"/>
              <a:t>CO</a:t>
            </a:r>
            <a:r>
              <a:rPr lang="nn-NO" baseline="-25000" dirty="0"/>
              <a:t>2</a:t>
            </a:r>
            <a:r>
              <a:rPr lang="nn-NO" dirty="0"/>
              <a:t> injeksjon</a:t>
            </a:r>
          </a:p>
          <a:p>
            <a:pPr lvl="1"/>
            <a:r>
              <a:rPr lang="nn-NO" dirty="0"/>
              <a:t>Strenge reglar</a:t>
            </a:r>
          </a:p>
          <a:p>
            <a:pPr lvl="1"/>
            <a:endParaRPr lang="nn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272F95-4BF6-4040-88FC-DC73D78E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511" y="2805080"/>
            <a:ext cx="4389776" cy="23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6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DF6A8B-5482-4133-A972-56AC5FDB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40894" cy="2120090"/>
          </a:xfrm>
        </p:spPr>
        <p:txBody>
          <a:bodyPr>
            <a:normAutofit/>
          </a:bodyPr>
          <a:lstStyle/>
          <a:p>
            <a:r>
              <a:rPr lang="nn-NO" dirty="0"/>
              <a:t>Case om oljeleiting i Lofoten, Vesterålen og Senja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398157-B30A-4232-8C21-CCFF98E46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20" y="2485216"/>
            <a:ext cx="5607698" cy="3374408"/>
          </a:xfrm>
        </p:spPr>
        <p:txBody>
          <a:bodyPr>
            <a:normAutofit/>
          </a:bodyPr>
          <a:lstStyle/>
          <a:p>
            <a:r>
              <a:rPr lang="nn-NO" dirty="0"/>
              <a:t>Ein trur det er snakk om mykje olje</a:t>
            </a:r>
          </a:p>
          <a:p>
            <a:r>
              <a:rPr lang="nn-NO" dirty="0"/>
              <a:t>Området er eit veldig viktig gyteområde for fisk</a:t>
            </a:r>
          </a:p>
          <a:p>
            <a:r>
              <a:rPr lang="nn-NO" dirty="0"/>
              <a:t>Seismikk kan skremme fisken</a:t>
            </a:r>
          </a:p>
          <a:p>
            <a:r>
              <a:rPr lang="nn-NO" dirty="0"/>
              <a:t>Olje kan gje nye arbeidsplassar i ein region som slit</a:t>
            </a:r>
          </a:p>
          <a:p>
            <a:r>
              <a:rPr lang="nn-NO" dirty="0"/>
              <a:t>Er ein viktig turistdestinasjon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D28ADC87-3014-4B29-B1B3-30A6CDB0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830" y="1744823"/>
            <a:ext cx="605917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5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BCFA9FB5-098F-4773-9C3E-08061A36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Skal me setje i gang å leite etter petroleum ved Lofoten, Vesterålen og Senja?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96BE40E8-F623-4D13-B2CB-DCE953AF07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293706" y="1852062"/>
            <a:ext cx="4238625" cy="4286250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9EA220D8-6283-46D8-9B50-BD91CC80941D}"/>
              </a:ext>
            </a:extLst>
          </p:cNvPr>
          <p:cNvSpPr/>
          <p:nvPr/>
        </p:nvSpPr>
        <p:spPr>
          <a:xfrm>
            <a:off x="7532331" y="3755572"/>
            <a:ext cx="1735495" cy="12549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nn-NO" b="1" dirty="0"/>
              <a:t>EXCITEMENT:</a:t>
            </a:r>
            <a:r>
              <a:rPr lang="nn-NO" dirty="0"/>
              <a:t> KVA ER BRA MED Å GJERA DETTE?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5532C510-1375-4C70-8614-D18EB238B846}"/>
              </a:ext>
            </a:extLst>
          </p:cNvPr>
          <p:cNvSpPr/>
          <p:nvPr/>
        </p:nvSpPr>
        <p:spPr>
          <a:xfrm>
            <a:off x="1558211" y="3755572"/>
            <a:ext cx="1838130" cy="11383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nn-NO" b="1" dirty="0"/>
              <a:t>WORRIES:</a:t>
            </a:r>
            <a:r>
              <a:rPr lang="nn-NO" dirty="0"/>
              <a:t> </a:t>
            </a:r>
          </a:p>
          <a:p>
            <a:pPr algn="ctr"/>
            <a:r>
              <a:rPr lang="nn-NO" dirty="0"/>
              <a:t>KVA ER NEGATIVT MED Å GJERA DETTE?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DBC7284-02F8-41FD-B3FD-65AEAD6277FD}"/>
              </a:ext>
            </a:extLst>
          </p:cNvPr>
          <p:cNvSpPr/>
          <p:nvPr/>
        </p:nvSpPr>
        <p:spPr>
          <a:xfrm>
            <a:off x="5815498" y="1749927"/>
            <a:ext cx="2852640" cy="1082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nn-NO" b="1" dirty="0"/>
              <a:t>NEED TO KNOW: </a:t>
            </a:r>
          </a:p>
          <a:p>
            <a:pPr algn="ctr"/>
            <a:r>
              <a:rPr lang="nn-NO" dirty="0"/>
              <a:t>KVA BØR ME FINNE UT MEIR OM FØR ME BESTEMMER OSS?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45E9390C-9D52-47CC-A8DE-C0626B15E97B}"/>
              </a:ext>
            </a:extLst>
          </p:cNvPr>
          <p:cNvSpPr/>
          <p:nvPr/>
        </p:nvSpPr>
        <p:spPr>
          <a:xfrm>
            <a:off x="5524986" y="5615911"/>
            <a:ext cx="2397967" cy="12490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nn-NO" b="1" dirty="0"/>
              <a:t>STANCE:</a:t>
            </a:r>
          </a:p>
          <a:p>
            <a:pPr algn="ctr"/>
            <a:r>
              <a:rPr lang="nn-NO" dirty="0"/>
              <a:t> KVA STÅSTAD LANDAR DE PÅ I DETTE SPØRSMÅLET?</a:t>
            </a:r>
          </a:p>
        </p:txBody>
      </p:sp>
    </p:spTree>
    <p:extLst>
      <p:ext uri="{BB962C8B-B14F-4D97-AF65-F5344CB8AC3E}">
        <p14:creationId xmlns:p14="http://schemas.microsoft.com/office/powerpoint/2010/main" val="250117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12746D20-9975-4554-940C-7F1FE2998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17" y="0"/>
            <a:ext cx="9638383" cy="6873689"/>
          </a:xfrm>
        </p:spPr>
      </p:pic>
      <p:sp>
        <p:nvSpPr>
          <p:cNvPr id="12" name="Pil: høyre 11">
            <a:extLst>
              <a:ext uri="{FF2B5EF4-FFF2-40B4-BE49-F238E27FC236}">
                <a16:creationId xmlns:a16="http://schemas.microsoft.com/office/drawing/2014/main" id="{F2C74CC0-28A6-4898-BE8C-EEEA5C643EC7}"/>
              </a:ext>
            </a:extLst>
          </p:cNvPr>
          <p:cNvSpPr/>
          <p:nvPr/>
        </p:nvSpPr>
        <p:spPr>
          <a:xfrm>
            <a:off x="251927" y="1091682"/>
            <a:ext cx="2388637" cy="1940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err="1"/>
              <a:t>Hydrokarboner</a:t>
            </a:r>
            <a:r>
              <a:rPr lang="nn-NO" dirty="0"/>
              <a:t>/ Petroleum</a:t>
            </a:r>
          </a:p>
        </p:txBody>
      </p:sp>
      <p:sp>
        <p:nvSpPr>
          <p:cNvPr id="13" name="Pil: høyre 12">
            <a:extLst>
              <a:ext uri="{FF2B5EF4-FFF2-40B4-BE49-F238E27FC236}">
                <a16:creationId xmlns:a16="http://schemas.microsoft.com/office/drawing/2014/main" id="{92FBF0B5-1520-44FC-B99A-77B02A12D769}"/>
              </a:ext>
            </a:extLst>
          </p:cNvPr>
          <p:cNvSpPr/>
          <p:nvPr/>
        </p:nvSpPr>
        <p:spPr>
          <a:xfrm>
            <a:off x="939421" y="2785187"/>
            <a:ext cx="1614196" cy="494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/>
              <a:t>Vasskraft</a:t>
            </a:r>
          </a:p>
        </p:txBody>
      </p:sp>
      <p:sp>
        <p:nvSpPr>
          <p:cNvPr id="14" name="Pil: høyre 13">
            <a:extLst>
              <a:ext uri="{FF2B5EF4-FFF2-40B4-BE49-F238E27FC236}">
                <a16:creationId xmlns:a16="http://schemas.microsoft.com/office/drawing/2014/main" id="{CE047C9C-910C-43AB-8801-4CF30FE8163F}"/>
              </a:ext>
            </a:extLst>
          </p:cNvPr>
          <p:cNvSpPr/>
          <p:nvPr/>
        </p:nvSpPr>
        <p:spPr>
          <a:xfrm rot="20232149">
            <a:off x="1076444" y="3433666"/>
            <a:ext cx="1478902" cy="289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/>
              <a:t>Vindkraft</a:t>
            </a:r>
          </a:p>
        </p:txBody>
      </p:sp>
    </p:spTree>
    <p:extLst>
      <p:ext uri="{BB962C8B-B14F-4D97-AF65-F5344CB8AC3E}">
        <p14:creationId xmlns:p14="http://schemas.microsoft.com/office/powerpoint/2010/main" val="40999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708EF1-A888-406C-AFCC-21CB89E4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Vasskraft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0E40F13-23C3-425D-9E70-73614271E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6781800" cy="4652963"/>
          </a:xfrm>
        </p:spPr>
        <p:txBody>
          <a:bodyPr>
            <a:normAutofit fontScale="92500" lnSpcReduction="20000"/>
          </a:bodyPr>
          <a:lstStyle/>
          <a:p>
            <a:r>
              <a:rPr lang="nn-NO" dirty="0"/>
              <a:t>Kor har me det?</a:t>
            </a:r>
          </a:p>
          <a:p>
            <a:pPr lvl="1"/>
            <a:r>
              <a:rPr lang="nn-NO" dirty="0"/>
              <a:t>Mest på Vestlandet og Nordland</a:t>
            </a:r>
          </a:p>
          <a:p>
            <a:r>
              <a:rPr lang="nn-NO" dirty="0"/>
              <a:t>Kvifor har me det?</a:t>
            </a:r>
          </a:p>
          <a:p>
            <a:pPr lvl="1"/>
            <a:r>
              <a:rPr lang="nn-NO" dirty="0"/>
              <a:t>Store </a:t>
            </a:r>
            <a:r>
              <a:rPr lang="nn-NO" dirty="0" err="1"/>
              <a:t>høgdeforskjeller</a:t>
            </a:r>
            <a:endParaRPr lang="nn-NO" dirty="0"/>
          </a:p>
          <a:p>
            <a:pPr lvl="1"/>
            <a:r>
              <a:rPr lang="nn-NO" dirty="0"/>
              <a:t>Magasin på fjellet</a:t>
            </a:r>
          </a:p>
          <a:p>
            <a:pPr lvl="1"/>
            <a:r>
              <a:rPr lang="nn-NO" dirty="0"/>
              <a:t>Mykje nedbør</a:t>
            </a:r>
          </a:p>
          <a:p>
            <a:r>
              <a:rPr lang="nn-NO" dirty="0"/>
              <a:t>Er det noko problem knytt til å utnytte denne energikjelda?</a:t>
            </a:r>
          </a:p>
          <a:p>
            <a:pPr lvl="1"/>
            <a:r>
              <a:rPr lang="nn-NO" dirty="0"/>
              <a:t>Fisk</a:t>
            </a:r>
          </a:p>
          <a:p>
            <a:pPr lvl="1"/>
            <a:r>
              <a:rPr lang="nn-NO" dirty="0"/>
              <a:t>Sand</a:t>
            </a:r>
          </a:p>
          <a:p>
            <a:pPr lvl="1"/>
            <a:r>
              <a:rPr lang="nn-NO" dirty="0"/>
              <a:t>Estetikk</a:t>
            </a:r>
          </a:p>
          <a:p>
            <a:r>
              <a:rPr lang="nn-NO" dirty="0" err="1"/>
              <a:t>Flomdemping</a:t>
            </a:r>
            <a:endParaRPr lang="nn-NO" dirty="0"/>
          </a:p>
          <a:p>
            <a:r>
              <a:rPr lang="nn-NO" dirty="0" err="1"/>
              <a:t>Samkjøringsnett</a:t>
            </a:r>
            <a:endParaRPr lang="nn-NO" dirty="0"/>
          </a:p>
        </p:txBody>
      </p:sp>
      <p:pic>
        <p:nvPicPr>
          <p:cNvPr id="1026" name="Picture 2" descr="https://geografi-vgs.cappelendamm.no/aim/cappelenprod/files/files/9/8/e/2028356f7c1466e60985597c06676526f7385476df/98e2028356f7c1466e60985597c06676526f7385476df.jpg/Scale?geometry=443%3Ex336%3E">
            <a:extLst>
              <a:ext uri="{FF2B5EF4-FFF2-40B4-BE49-F238E27FC236}">
                <a16:creationId xmlns:a16="http://schemas.microsoft.com/office/drawing/2014/main" id="{3B599FBB-31DB-42CA-BE73-4E1251110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922" y="-1"/>
            <a:ext cx="3925078" cy="676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DD349D66-286E-40BD-9AB4-265F4597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079" y="4322090"/>
            <a:ext cx="4257368" cy="24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8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BEAEAD7-AE6B-4C3C-88C3-BBC29346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OPP OG STÅ: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400650E-77DB-4B74-8196-33673C975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8685"/>
            <a:ext cx="3931763" cy="4351338"/>
          </a:xfrm>
        </p:spPr>
        <p:txBody>
          <a:bodyPr/>
          <a:lstStyle/>
          <a:p>
            <a:r>
              <a:rPr lang="nn-NO" dirty="0"/>
              <a:t>Nr 2 forklarer kor i Noreg me har mest vasskraft.</a:t>
            </a:r>
          </a:p>
          <a:p>
            <a:r>
              <a:rPr lang="nn-NO" dirty="0"/>
              <a:t>Nr 1 forklarer kvifor me har mest vasskraft der.</a:t>
            </a:r>
          </a:p>
          <a:p>
            <a:endParaRPr lang="nn-NO" dirty="0"/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8768C733-53EF-4D50-AC5D-5B071FB06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406059"/>
            <a:ext cx="5036268" cy="5044892"/>
          </a:xfrm>
        </p:spPr>
      </p:pic>
    </p:spTree>
    <p:extLst>
      <p:ext uri="{BB962C8B-B14F-4D97-AF65-F5344CB8AC3E}">
        <p14:creationId xmlns:p14="http://schemas.microsoft.com/office/powerpoint/2010/main" val="137070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7DBADE-9988-4CFE-888D-6446B33F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Kraftkrevjande industri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4D19E92-FC41-455F-AC2B-92A4A7459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3240" cy="4351338"/>
          </a:xfrm>
        </p:spPr>
        <p:txBody>
          <a:bodyPr/>
          <a:lstStyle/>
          <a:p>
            <a:r>
              <a:rPr lang="nn-NO" dirty="0"/>
              <a:t>Industri som nyttar mykje elektrisk kraft i produksjonen (energiorientert lokalisering)</a:t>
            </a:r>
          </a:p>
          <a:p>
            <a:r>
              <a:rPr lang="nn-NO" dirty="0"/>
              <a:t>Dømer: kunstgjødsel, aluminium, </a:t>
            </a:r>
            <a:r>
              <a:rPr lang="nn-NO" dirty="0" err="1"/>
              <a:t>ferrolegeringer</a:t>
            </a:r>
            <a:r>
              <a:rPr lang="nn-NO" dirty="0"/>
              <a:t>, karbid, nikkel.</a:t>
            </a:r>
          </a:p>
          <a:p>
            <a:r>
              <a:rPr lang="nn-NO" dirty="0"/>
              <a:t>Tidlegare: Plassering nær fossane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DBBE3B3-9709-4F26-B6CA-D25D8B84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521" y="218657"/>
            <a:ext cx="2749759" cy="658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71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BEAEAD7-AE6B-4C3C-88C3-BBC29346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OPP OG STÅ: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400650E-77DB-4B74-8196-33673C975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8685"/>
            <a:ext cx="3931763" cy="4351338"/>
          </a:xfrm>
        </p:spPr>
        <p:txBody>
          <a:bodyPr/>
          <a:lstStyle/>
          <a:p>
            <a:r>
              <a:rPr lang="nn-NO" dirty="0"/>
              <a:t>Nr 3 (1) forklarer kva ein legg i omgrepet «kraftkrevjande industri»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8768C733-53EF-4D50-AC5D-5B071FB06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406059"/>
            <a:ext cx="5036268" cy="5044892"/>
          </a:xfrm>
        </p:spPr>
      </p:pic>
    </p:spTree>
    <p:extLst>
      <p:ext uri="{BB962C8B-B14F-4D97-AF65-F5344CB8AC3E}">
        <p14:creationId xmlns:p14="http://schemas.microsoft.com/office/powerpoint/2010/main" val="1451430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E9BF75AA-9627-454E-B3CF-27BCD207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5" y="3611497"/>
            <a:ext cx="6518469" cy="3246503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3C19B1CD-D212-44EB-850F-D66F59F7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90388" cy="2073275"/>
          </a:xfrm>
        </p:spPr>
        <p:txBody>
          <a:bodyPr>
            <a:normAutofit/>
          </a:bodyPr>
          <a:lstStyle/>
          <a:p>
            <a:r>
              <a:rPr lang="nn-NO" dirty="0"/>
              <a:t>Olje og gass / Hydrokarbon / Petroleum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D986FC6-88EF-4514-961F-BFDF08982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2509521"/>
            <a:ext cx="5847080" cy="3088640"/>
          </a:xfrm>
        </p:spPr>
        <p:txBody>
          <a:bodyPr>
            <a:normAutofit/>
          </a:bodyPr>
          <a:lstStyle/>
          <a:p>
            <a:r>
              <a:rPr lang="nn-NO" dirty="0"/>
              <a:t>Enormt viktig for norsk økonomi.</a:t>
            </a:r>
          </a:p>
          <a:p>
            <a:r>
              <a:rPr lang="nn-NO" dirty="0"/>
              <a:t>Røyrleidningar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FDAAC0C-23AA-4E1F-9977-2B720698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75722"/>
            <a:ext cx="4368799" cy="67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71995515-AF27-41A5-A76C-F4EE4BC45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6" b="9931"/>
          <a:stretch/>
        </p:blipFill>
        <p:spPr>
          <a:xfrm>
            <a:off x="821773" y="3684850"/>
            <a:ext cx="4528554" cy="2966419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B9AFA60E-04A1-494F-A935-1D9266C9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743" y="1427348"/>
            <a:ext cx="4937257" cy="549022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56A255B2-F18E-4B8D-95F7-8BD09CB6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65125"/>
            <a:ext cx="11579290" cy="1325563"/>
          </a:xfrm>
        </p:spPr>
        <p:txBody>
          <a:bodyPr>
            <a:normAutofit/>
          </a:bodyPr>
          <a:lstStyle/>
          <a:p>
            <a:pPr algn="ctr"/>
            <a:r>
              <a:rPr lang="nn-NO" dirty="0"/>
              <a:t>Kor har me petroleum? Der me finn dei rette bergartane i rett rekkefølgje: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32010B0-67F6-44B4-8619-6687D1C18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54871"/>
            <a:ext cx="9024257" cy="2966420"/>
          </a:xfrm>
        </p:spPr>
        <p:txBody>
          <a:bodyPr/>
          <a:lstStyle/>
          <a:p>
            <a:r>
              <a:rPr lang="nn-NO" dirty="0"/>
              <a:t>Kjeldebergart – til dømes leirskifer, må vera rik på organisk innhald</a:t>
            </a:r>
          </a:p>
          <a:p>
            <a:r>
              <a:rPr lang="nn-NO" dirty="0"/>
              <a:t>Reservoarbergart – til dømes sandstein, må vera porøs.</a:t>
            </a:r>
          </a:p>
          <a:p>
            <a:r>
              <a:rPr lang="nn-NO" dirty="0"/>
              <a:t>Takbergart – til dømes leirskifer, må vera heilt tett</a:t>
            </a:r>
          </a:p>
          <a:p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11716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F341E1-9716-4282-9BA9-BB89964A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83"/>
            <a:ext cx="10515600" cy="1325563"/>
          </a:xfrm>
        </p:spPr>
        <p:txBody>
          <a:bodyPr/>
          <a:lstStyle/>
          <a:p>
            <a:pPr algn="ctr"/>
            <a:r>
              <a:rPr lang="nn-NO" dirty="0">
                <a:hlinkClick r:id="rId2"/>
              </a:rPr>
              <a:t>Oljefeller</a:t>
            </a:r>
            <a:endParaRPr lang="nn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A1DA8024-B5AA-4730-A2FA-FC09503E1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0" y="1290351"/>
            <a:ext cx="8524240" cy="5389766"/>
          </a:xfrm>
        </p:spPr>
      </p:pic>
      <p:sp>
        <p:nvSpPr>
          <p:cNvPr id="6" name="Pil: høyre 5">
            <a:extLst>
              <a:ext uri="{FF2B5EF4-FFF2-40B4-BE49-F238E27FC236}">
                <a16:creationId xmlns:a16="http://schemas.microsoft.com/office/drawing/2014/main" id="{2E897F73-7235-47EC-AFD5-11ED844D488B}"/>
              </a:ext>
            </a:extLst>
          </p:cNvPr>
          <p:cNvSpPr/>
          <p:nvPr/>
        </p:nvSpPr>
        <p:spPr>
          <a:xfrm>
            <a:off x="203200" y="5171440"/>
            <a:ext cx="1605280" cy="894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 err="1"/>
              <a:t>Forkastningsfelle</a:t>
            </a:r>
            <a:endParaRPr lang="nn-NO" dirty="0"/>
          </a:p>
        </p:txBody>
      </p:sp>
      <p:sp>
        <p:nvSpPr>
          <p:cNvPr id="7" name="Pil: høyre 6">
            <a:extLst>
              <a:ext uri="{FF2B5EF4-FFF2-40B4-BE49-F238E27FC236}">
                <a16:creationId xmlns:a16="http://schemas.microsoft.com/office/drawing/2014/main" id="{893AEB1E-74A8-48C9-A7E3-B3E4063952A8}"/>
              </a:ext>
            </a:extLst>
          </p:cNvPr>
          <p:cNvSpPr/>
          <p:nvPr/>
        </p:nvSpPr>
        <p:spPr>
          <a:xfrm>
            <a:off x="91440" y="1971040"/>
            <a:ext cx="2021840" cy="1117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/>
              <a:t>Foldefeller/</a:t>
            </a:r>
          </a:p>
          <a:p>
            <a:pPr algn="ctr"/>
            <a:r>
              <a:rPr lang="nn-NO" dirty="0" err="1"/>
              <a:t>antiklinale</a:t>
            </a:r>
            <a:r>
              <a:rPr lang="nn-NO" dirty="0"/>
              <a:t> feller</a:t>
            </a:r>
          </a:p>
        </p:txBody>
      </p:sp>
      <p:sp>
        <p:nvSpPr>
          <p:cNvPr id="8" name="Pil: ned 7">
            <a:extLst>
              <a:ext uri="{FF2B5EF4-FFF2-40B4-BE49-F238E27FC236}">
                <a16:creationId xmlns:a16="http://schemas.microsoft.com/office/drawing/2014/main" id="{8B746C16-E936-45A0-8523-329FD97451DE}"/>
              </a:ext>
            </a:extLst>
          </p:cNvPr>
          <p:cNvSpPr/>
          <p:nvPr/>
        </p:nvSpPr>
        <p:spPr>
          <a:xfrm rot="2656789" flipH="1">
            <a:off x="10128924" y="369718"/>
            <a:ext cx="1497917" cy="2473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nn-NO" dirty="0"/>
              <a:t>Felle i </a:t>
            </a:r>
            <a:r>
              <a:rPr lang="nn-NO" dirty="0" err="1"/>
              <a:t>tilknytning</a:t>
            </a:r>
            <a:r>
              <a:rPr lang="nn-NO" dirty="0"/>
              <a:t> til </a:t>
            </a:r>
            <a:r>
              <a:rPr lang="nn-NO" dirty="0" err="1"/>
              <a:t>saltdome</a:t>
            </a:r>
            <a:endParaRPr lang="nn-NO" dirty="0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D8DD6F7B-E842-48FB-9D9F-44A6B70B41A9}"/>
              </a:ext>
            </a:extLst>
          </p:cNvPr>
          <p:cNvSpPr/>
          <p:nvPr/>
        </p:nvSpPr>
        <p:spPr>
          <a:xfrm>
            <a:off x="9245186" y="5822302"/>
            <a:ext cx="1605280" cy="374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/>
              <a:t>Porøs bergart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F299E14-1269-4C38-BED8-AE391B8874FA}"/>
              </a:ext>
            </a:extLst>
          </p:cNvPr>
          <p:cNvSpPr/>
          <p:nvPr/>
        </p:nvSpPr>
        <p:spPr>
          <a:xfrm>
            <a:off x="9694506" y="6316824"/>
            <a:ext cx="1427584" cy="342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/>
              <a:t>Tett bergart</a:t>
            </a:r>
          </a:p>
        </p:txBody>
      </p:sp>
    </p:spTree>
    <p:extLst>
      <p:ext uri="{BB962C8B-B14F-4D97-AF65-F5344CB8AC3E}">
        <p14:creationId xmlns:p14="http://schemas.microsoft.com/office/powerpoint/2010/main" val="417633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459</Words>
  <Application>Microsoft Office PowerPoint</Application>
  <PresentationFormat>Widescreen</PresentationFormat>
  <Paragraphs>81</Paragraphs>
  <Slides>14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Office-tema</vt:lpstr>
      <vt:lpstr>Energiressursar i Noreg</vt:lpstr>
      <vt:lpstr>PowerPoint-presentasjon</vt:lpstr>
      <vt:lpstr>Vasskraft</vt:lpstr>
      <vt:lpstr>OPP OG STÅ:</vt:lpstr>
      <vt:lpstr>Kraftkrevjande industri</vt:lpstr>
      <vt:lpstr>OPP OG STÅ:</vt:lpstr>
      <vt:lpstr>Olje og gass / Hydrokarbon / Petroleum</vt:lpstr>
      <vt:lpstr>Kor har me petroleum? Der me finn dei rette bergartane i rett rekkefølgje:</vt:lpstr>
      <vt:lpstr>Oljefeller</vt:lpstr>
      <vt:lpstr>OPP OG STÅ:</vt:lpstr>
      <vt:lpstr>Petrokjemisk industri</vt:lpstr>
      <vt:lpstr>Utfordringar knytt til petroleum:</vt:lpstr>
      <vt:lpstr>Case om oljeleiting i Lofoten, Vesterålen og Senja</vt:lpstr>
      <vt:lpstr>Skal me setje i gang å leite etter petroleum ved Lofoten, Vesterålen og Senja?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Energiressursar i Noreg</dc:title>
  <dc:creator>Turid Siqveland</dc:creator>
  <cp:lastModifiedBy>Turid Siqveland</cp:lastModifiedBy>
  <cp:revision>26</cp:revision>
  <dcterms:created xsi:type="dcterms:W3CDTF">2018-01-31T19:07:57Z</dcterms:created>
  <dcterms:modified xsi:type="dcterms:W3CDTF">2019-01-30T09:54:33Z</dcterms:modified>
</cp:coreProperties>
</file>